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58" r:id="rId3"/>
  </p:sldMasterIdLst>
  <p:notesMasterIdLst>
    <p:notesMasterId r:id="rId18"/>
  </p:notesMasterIdLst>
  <p:sldIdLst>
    <p:sldId id="378" r:id="rId4"/>
    <p:sldId id="354" r:id="rId5"/>
    <p:sldId id="403" r:id="rId6"/>
    <p:sldId id="381" r:id="rId7"/>
    <p:sldId id="357" r:id="rId8"/>
    <p:sldId id="404" r:id="rId9"/>
    <p:sldId id="322" r:id="rId10"/>
    <p:sldId id="406" r:id="rId11"/>
    <p:sldId id="405" r:id="rId12"/>
    <p:sldId id="407" r:id="rId13"/>
    <p:sldId id="410" r:id="rId14"/>
    <p:sldId id="409" r:id="rId15"/>
    <p:sldId id="408" r:id="rId16"/>
    <p:sldId id="33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 Mai" initials="VM" lastIdx="1" clrIdx="0">
    <p:extLst>
      <p:ext uri="{19B8F6BF-5375-455C-9EA6-DF929625EA0E}">
        <p15:presenceInfo xmlns:p15="http://schemas.microsoft.com/office/powerpoint/2012/main" userId="bb34af7cd87481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39BE1"/>
    <a:srgbClr val="E1CCF0"/>
    <a:srgbClr val="FD6B6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91" autoAdjust="0"/>
  </p:normalViewPr>
  <p:slideViewPr>
    <p:cSldViewPr snapToGrid="0">
      <p:cViewPr varScale="1">
        <p:scale>
          <a:sx n="60" d="100"/>
          <a:sy n="60" d="100"/>
        </p:scale>
        <p:origin x="3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81193-B7BC-4F19-B8BA-040BDD6AA6FC}" type="datetimeFigureOut">
              <a:rPr lang="vi-VN" smtClean="0"/>
              <a:t>22/02/2024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D7809-DC70-48FE-B706-602638D86A9B}" type="slidenum">
              <a:rPr lang="vi-VN" smtClean="0"/>
              <a:t>‹#›</a:t>
            </a:fld>
            <a:endParaRPr lang="vi-VN"/>
          </a:p>
        </p:txBody>
      </p:sp>
    </p:spTree>
    <p:extLst>
      <p:ext uri="{BB962C8B-B14F-4D97-AF65-F5344CB8AC3E}">
        <p14:creationId xmlns:p14="http://schemas.microsoft.com/office/powerpoint/2010/main" val="5015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DD7809-DC70-48FE-B706-602638D86A9B}" type="slidenum">
              <a:rPr lang="vi-VN" smtClean="0"/>
              <a:t>14</a:t>
            </a:fld>
            <a:endParaRPr lang="vi-VN"/>
          </a:p>
        </p:txBody>
      </p:sp>
    </p:spTree>
    <p:extLst>
      <p:ext uri="{BB962C8B-B14F-4D97-AF65-F5344CB8AC3E}">
        <p14:creationId xmlns:p14="http://schemas.microsoft.com/office/powerpoint/2010/main" val="60927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22/02/2024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940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22/02/2024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6865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22/02/2024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3841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87523427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235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4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4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682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53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89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4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22/02/2024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57136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328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7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43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1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83111374"/>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351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279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76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789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803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09C3A-FBA4-4684-B69A-6375F40D084F}" type="datetimeFigureOut">
              <a:rPr lang="vi-VN" smtClean="0"/>
              <a:t>22/02/2024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7209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2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2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033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067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5225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923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80849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09C3A-FBA4-4684-B69A-6375F40D084F}" type="datetimeFigureOut">
              <a:rPr lang="vi-VN" smtClean="0"/>
              <a:t>22/02/2024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73734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09C3A-FBA4-4684-B69A-6375F40D084F}" type="datetimeFigureOut">
              <a:rPr lang="vi-VN" smtClean="0"/>
              <a:t>22/02/2024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9999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09C3A-FBA4-4684-B69A-6375F40D084F}" type="datetimeFigureOut">
              <a:rPr lang="vi-VN" smtClean="0"/>
              <a:t>22/02/2024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4269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09C3A-FBA4-4684-B69A-6375F40D084F}" type="datetimeFigureOut">
              <a:rPr lang="vi-VN" smtClean="0"/>
              <a:t>22/02/2024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002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22/02/2024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99376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22/02/2024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59307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09C3A-FBA4-4684-B69A-6375F40D084F}" type="datetimeFigureOut">
              <a:rPr lang="vi-VN" smtClean="0"/>
              <a:t>22/02/2024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F1FA2-502E-4C75-A072-59281040665F}" type="slidenum">
              <a:rPr lang="vi-VN" smtClean="0"/>
              <a:t>‹#›</a:t>
            </a:fld>
            <a:endParaRPr lang="vi-VN"/>
          </a:p>
        </p:txBody>
      </p:sp>
    </p:spTree>
    <p:extLst>
      <p:ext uri="{BB962C8B-B14F-4D97-AF65-F5344CB8AC3E}">
        <p14:creationId xmlns:p14="http://schemas.microsoft.com/office/powerpoint/2010/main" val="39185638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96793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4274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031" y="5270499"/>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3306763"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9625" y="5114130"/>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a:t>
            </a:r>
            <a:r>
              <a:rPr lang="en-US"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651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0" y="-87630"/>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9230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90390" y="989397"/>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189" y="1895924"/>
            <a:ext cx="4867936" cy="4987636"/>
          </a:xfrm>
          <a:prstGeom prst="rect">
            <a:avLst/>
          </a:prstGeom>
        </p:spPr>
      </p:pic>
      <p:sp>
        <p:nvSpPr>
          <p:cNvPr id="5" name="Rectangle 4"/>
          <p:cNvSpPr/>
          <p:nvPr/>
        </p:nvSpPr>
        <p:spPr>
          <a:xfrm>
            <a:off x="0" y="1635728"/>
            <a:ext cx="7296984" cy="5022914"/>
          </a:xfrm>
          <a:prstGeom prst="rect">
            <a:avLst/>
          </a:prstGeom>
        </p:spPr>
        <p:txBody>
          <a:bodyPr wrap="square">
            <a:spAutoFit/>
          </a:bodyPr>
          <a:lstStyle/>
          <a:p>
            <a:pPr algn="just">
              <a:lnSpc>
                <a:spcPct val="120000"/>
              </a:lnSpc>
            </a:pPr>
            <a:r>
              <a:rPr lang="nl-NL" sz="2400" dirty="0">
                <a:latin typeface="Times New Roman" panose="02020603050405020304" pitchFamily="18" charset="0"/>
                <a:ea typeface="Times New Roman" panose="02020603050405020304" pitchFamily="18" charset="0"/>
              </a:rPr>
              <a:t>+ Chúng tôi tặng cho đời màu sắc và hương thơm. Đố các bạn biết chúng tôi là ai? </a:t>
            </a:r>
          </a:p>
          <a:p>
            <a:pPr algn="just">
              <a:lnSpc>
                <a:spcPct val="120000"/>
              </a:lnSpc>
            </a:pPr>
            <a:r>
              <a:rPr lang="nl-NL" sz="2400" dirty="0">
                <a:latin typeface="Times New Roman" panose="02020603050405020304" pitchFamily="18" charset="0"/>
                <a:ea typeface="Times New Roman" panose="02020603050405020304" pitchFamily="18" charset="0"/>
              </a:rPr>
              <a:t>+Tôi sẽ giúp các bạn mang đồ nặng. Tôi sẽ giúp phun nước tưới cây.Tôi tặng các bạn sức mạnh của tôi. Tôi đố các bạn biết tôi là ai?</a:t>
            </a:r>
            <a:r>
              <a:rPr lang="nl-NL" sz="2000" dirty="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bạn những bài ca. Bạn đoán xem tôi là ai?</a:t>
            </a:r>
            <a:r>
              <a:rPr lang="nl-NL" sz="2000" dirty="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các bạn lông của tôi làm áo len . Đố các bạn biết tôi là ai?</a:t>
            </a:r>
            <a:r>
              <a:rPr lang="nl-NL" sz="2000" dirty="0"/>
              <a:t> </a:t>
            </a:r>
          </a:p>
          <a:p>
            <a:pPr algn="just">
              <a:lnSpc>
                <a:spcPct val="120000"/>
              </a:lnSpc>
            </a:pPr>
            <a:r>
              <a:rPr lang="nl-NL" sz="2300" dirty="0">
                <a:latin typeface="Times New Roman" panose="02020603050405020304" pitchFamily="18" charset="0"/>
                <a:ea typeface="Times New Roman" panose="02020603050405020304" pitchFamily="18" charset="0"/>
              </a:rPr>
              <a:t>+ Tôi sẽ báo hiệu giúp các bạn thức giấc để đón bình minh. Tôi tặng các bạn bài ca gọi Mặt trời của tôi</a:t>
            </a:r>
            <a:r>
              <a:rPr lang="nl-NL" sz="2400" dirty="0">
                <a:latin typeface="Times New Roman" panose="02020603050405020304" pitchFamily="18" charset="0"/>
                <a:ea typeface="Times New Roman" panose="02020603050405020304" pitchFamily="18" charset="0"/>
              </a:rPr>
              <a:t>.</a:t>
            </a:r>
            <a:r>
              <a:rPr lang="nl-NL" sz="2000" dirty="0"/>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ight Arrow 5"/>
          <p:cNvSpPr/>
          <p:nvPr/>
        </p:nvSpPr>
        <p:spPr>
          <a:xfrm flipV="1">
            <a:off x="3184989" y="2282059"/>
            <a:ext cx="463503" cy="21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0805" y="3628996"/>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4046" y="4481822"/>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391898" y="5390451"/>
            <a:ext cx="448907" cy="18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Right Arrow 15"/>
          <p:cNvSpPr/>
          <p:nvPr/>
        </p:nvSpPr>
        <p:spPr>
          <a:xfrm>
            <a:off x="5273040" y="6267235"/>
            <a:ext cx="308094" cy="19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79613" y="452063"/>
            <a:ext cx="996594" cy="369332"/>
          </a:xfrm>
          <a:prstGeom prst="rect">
            <a:avLst/>
          </a:prstGeom>
          <a:noFill/>
        </p:spPr>
        <p:txBody>
          <a:bodyPr wrap="square" rtlCol="0">
            <a:spAutoFit/>
          </a:bodyPr>
          <a:lstStyle/>
          <a:p>
            <a:endParaRPr lang="en-US" dirty="0"/>
          </a:p>
        </p:txBody>
      </p:sp>
      <p:sp>
        <p:nvSpPr>
          <p:cNvPr id="8" name="TextBox 7"/>
          <p:cNvSpPr txBox="1"/>
          <p:nvPr/>
        </p:nvSpPr>
        <p:spPr>
          <a:xfrm>
            <a:off x="3740697" y="2132260"/>
            <a:ext cx="2671281" cy="738664"/>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Những bông hoa.</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416740" y="3440754"/>
            <a:ext cx="1253447" cy="83099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Voi</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p:txBody>
      </p:sp>
      <p:sp>
        <p:nvSpPr>
          <p:cNvPr id="10" name="TextBox 9"/>
          <p:cNvSpPr txBox="1"/>
          <p:nvPr/>
        </p:nvSpPr>
        <p:spPr>
          <a:xfrm>
            <a:off x="1196940" y="4285236"/>
            <a:ext cx="2085654" cy="95410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Chim Sơn ca </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p>
        </p:txBody>
      </p:sp>
      <p:sp>
        <p:nvSpPr>
          <p:cNvPr id="17" name="TextBox 16"/>
          <p:cNvSpPr txBox="1"/>
          <p:nvPr/>
        </p:nvSpPr>
        <p:spPr>
          <a:xfrm>
            <a:off x="3006357" y="5191659"/>
            <a:ext cx="1284270" cy="954107"/>
          </a:xfrm>
          <a:prstGeom prst="rect">
            <a:avLst/>
          </a:prstGeom>
          <a:noFill/>
        </p:spPr>
        <p:txBody>
          <a:bodyPr wrap="square" rtlCol="0">
            <a:spAutoFit/>
          </a:bodyPr>
          <a:lstStyle/>
          <a:p>
            <a:r>
              <a:rPr lang="nl-NL" sz="2800" b="1" dirty="0">
                <a:solidFill>
                  <a:srgbClr val="C00000"/>
                </a:solidFill>
                <a:latin typeface="Times New Roman" panose="02020603050405020304" pitchFamily="18" charset="0"/>
                <a:cs typeface="Times New Roman" panose="02020603050405020304" pitchFamily="18" charset="0"/>
              </a:rPr>
              <a:t>Cừu</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
        <p:nvSpPr>
          <p:cNvPr id="18" name="TextBox 17"/>
          <p:cNvSpPr txBox="1"/>
          <p:nvPr/>
        </p:nvSpPr>
        <p:spPr>
          <a:xfrm>
            <a:off x="5673339" y="6065824"/>
            <a:ext cx="1910993" cy="461665"/>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Gà trống</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678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8" grpId="0"/>
      <p:bldP spid="9" grpId="0"/>
      <p:bldP spid="10"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90535" y="3409338"/>
            <a:ext cx="7961376" cy="1200329"/>
          </a:xfrm>
          <a:prstGeom prst="rect">
            <a:avLst/>
          </a:prstGeom>
        </p:spPr>
        <p:txBody>
          <a:bodyPr wrap="square">
            <a:spAutoFit/>
          </a:bodyPr>
          <a:lstStyle/>
          <a:p>
            <a:pPr lvl="0" algn="ctr"/>
            <a:r>
              <a:rPr lang="vi-VN" sz="3600" b="1" dirty="0">
                <a:solidFill>
                  <a:srgbClr val="C00000"/>
                </a:solidFill>
                <a:latin typeface="Times New Roman" panose="02020603050405020304" pitchFamily="18" charset="0"/>
                <a:cs typeface="Times New Roman" panose="02020603050405020304" pitchFamily="18" charset="0"/>
              </a:rPr>
              <a:t>Cả lớp cùng hát vang bài hát</a:t>
            </a:r>
            <a:r>
              <a:rPr lang="en-US" sz="3600" b="1" dirty="0">
                <a:solidFill>
                  <a:srgbClr val="C00000"/>
                </a:solidFill>
                <a:latin typeface="Times New Roman" panose="02020603050405020304" pitchFamily="18" charset="0"/>
                <a:cs typeface="Times New Roman" panose="02020603050405020304" pitchFamily="18" charset="0"/>
              </a:rPr>
              <a:t>:</a:t>
            </a:r>
          </a:p>
          <a:p>
            <a:pPr lvl="0" algn="ctr"/>
            <a:r>
              <a:rPr lang="vi-VN" sz="3600" b="1" dirty="0">
                <a:solidFill>
                  <a:srgbClr val="C00000"/>
                </a:solidFill>
                <a:latin typeface="Times New Roman" panose="02020603050405020304" pitchFamily="18" charset="0"/>
                <a:cs typeface="Times New Roman" panose="02020603050405020304" pitchFamily="18" charset="0"/>
              </a:rPr>
              <a:t>“Bác Hồ - Người cho em tất cả”</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00790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9" name="TextBox 8"/>
          <p:cNvSpPr txBox="1"/>
          <p:nvPr/>
        </p:nvSpPr>
        <p:spPr>
          <a:xfrm>
            <a:off x="207498" y="467603"/>
            <a:ext cx="10806399" cy="2123658"/>
          </a:xfrm>
          <a:prstGeom prst="rect">
            <a:avLst/>
          </a:prstGeom>
          <a:noFill/>
        </p:spPr>
        <p:txBody>
          <a:bodyPr wrap="square" rtlCol="0">
            <a:spAutoFit/>
          </a:bodyPr>
          <a:lstStyle/>
          <a:p>
            <a:r>
              <a:rPr lang="en-US" sz="4400" dirty="0">
                <a:solidFill>
                  <a:srgbClr val="C00000"/>
                </a:solidFill>
              </a:rPr>
              <a:t>         </a:t>
            </a:r>
            <a:r>
              <a:rPr lang="vi-VN" sz="4400" dirty="0">
                <a:solidFill>
                  <a:srgbClr val="C00000"/>
                </a:solidFill>
              </a:rPr>
              <a:t>Vận động người thân cùng tham gia hoạt động ủng hộ, chia sẻ với những người có hoàn cảnh khó khăn.</a:t>
            </a:r>
            <a:endParaRPr lang="en-US" sz="4400" b="1" dirty="0">
              <a:ln w="10541" cmpd="sng">
                <a:solidFill>
                  <a:srgbClr val="FF0000"/>
                </a:solidFill>
                <a:prstDash val="soli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28773" y="3105835"/>
            <a:ext cx="11774184" cy="1200329"/>
          </a:xfrm>
          <a:prstGeom prst="rect">
            <a:avLst/>
          </a:prstGeom>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Em cùng bố mẹ tham gia hoạt động ủng hộ, chia sẻ với những người có hoàn cảnh khó khăn.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5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C87D7-F107-467D-A1AC-8353712BFEBE}"/>
              </a:ext>
            </a:extLst>
          </p:cNvPr>
          <p:cNvSpPr txBox="1">
            <a:spLocks noChangeArrowheads="1"/>
          </p:cNvSpPr>
          <p:nvPr/>
        </p:nvSpPr>
        <p:spPr>
          <a:xfrm>
            <a:off x="3353456" y="2042542"/>
            <a:ext cx="5880994" cy="1813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lvl="2" indent="0" algn="ctr">
              <a:buNone/>
            </a:pPr>
            <a:r>
              <a:rPr lang="en-US" altLang="vi-VN" sz="3200">
                <a:latin typeface="Times New Roman" panose="02020603050405020304" pitchFamily="18" charset="0"/>
              </a:rPr>
              <a:t>CHÚC CÁC EM CHĂM NGOAN, HỌC GIỎI</a:t>
            </a:r>
            <a:endParaRPr lang="en-US" altLang="vi-VN" sz="3200" dirty="0">
              <a:latin typeface="Times New Roman" panose="02020603050405020304" pitchFamily="18" charset="0"/>
            </a:endParaRPr>
          </a:p>
        </p:txBody>
      </p:sp>
    </p:spTree>
    <p:extLst>
      <p:ext uri="{BB962C8B-B14F-4D97-AF65-F5344CB8AC3E}">
        <p14:creationId xmlns:p14="http://schemas.microsoft.com/office/powerpoint/2010/main" val="24144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EF07C-FE75-46F3-A1B8-AC6B55014C8F}"/>
              </a:ext>
            </a:extLst>
          </p:cNvPr>
          <p:cNvSpPr/>
          <p:nvPr/>
        </p:nvSpPr>
        <p:spPr>
          <a:xfrm>
            <a:off x="2920280" y="2634878"/>
            <a:ext cx="432041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 ĐỘNG</a:t>
            </a:r>
          </a:p>
        </p:txBody>
      </p:sp>
      <p:sp>
        <p:nvSpPr>
          <p:cNvPr id="3" name="Rectangle 2"/>
          <p:cNvSpPr/>
          <p:nvPr/>
        </p:nvSpPr>
        <p:spPr>
          <a:xfrm>
            <a:off x="1194816" y="3837355"/>
            <a:ext cx="7961376" cy="1200329"/>
          </a:xfrm>
          <a:prstGeom prst="rect">
            <a:avLst/>
          </a:prstGeom>
        </p:spPr>
        <p:txBody>
          <a:bodyPr wrap="square">
            <a:spAutoFit/>
          </a:bodyPr>
          <a:lstStyle/>
          <a:p>
            <a:pPr algn="just"/>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Cùng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hát</a:t>
            </a:r>
            <a:r>
              <a:rPr lang="vi-VN" sz="3600" dirty="0">
                <a:solidFill>
                  <a:srgbClr val="C00000"/>
                </a:solidFill>
                <a:latin typeface="Times New Roman" panose="02020603050405020304" pitchFamily="18" charset="0"/>
                <a:cs typeface="Times New Roman" panose="02020603050405020304" pitchFamily="18" charset="0"/>
              </a:rPr>
              <a:t>, nhún nhảy</a:t>
            </a:r>
            <a:r>
              <a:rPr lang="en-US" sz="3600" dirty="0">
                <a:solidFill>
                  <a:srgbClr val="C00000"/>
                </a:solidFill>
                <a:latin typeface="Times New Roman" panose="02020603050405020304" pitchFamily="18" charset="0"/>
                <a:cs typeface="Times New Roman" panose="02020603050405020304" pitchFamily="18" charset="0"/>
              </a:rPr>
              <a:t>,</a:t>
            </a:r>
            <a:r>
              <a:rPr lang="vi-VN" sz="3600" dirty="0">
                <a:solidFill>
                  <a:srgbClr val="C00000"/>
                </a:solidFill>
                <a:latin typeface="Times New Roman" panose="02020603050405020304" pitchFamily="18" charset="0"/>
                <a:cs typeface="Times New Roman" panose="02020603050405020304" pitchFamily="18" charset="0"/>
              </a:rPr>
              <a:t> vỗ tay theo </a:t>
            </a:r>
            <a:r>
              <a:rPr lang="en-US" sz="3600" dirty="0" err="1">
                <a:solidFill>
                  <a:srgbClr val="C00000"/>
                </a:solidFill>
                <a:latin typeface="Times New Roman" panose="02020603050405020304" pitchFamily="18" charset="0"/>
                <a:cs typeface="Times New Roman" panose="02020603050405020304" pitchFamily="18" charset="0"/>
              </a:rPr>
              <a:t>bài</a:t>
            </a:r>
            <a:r>
              <a:rPr lang="vi-VN" sz="3600" dirty="0">
                <a:solidFill>
                  <a:srgbClr val="C00000"/>
                </a:solidFill>
                <a:latin typeface="Times New Roman" panose="02020603050405020304" pitchFamily="18" charset="0"/>
                <a:cs typeface="Times New Roman" panose="02020603050405020304" pitchFamily="18" charset="0"/>
              </a:rPr>
              <a:t> hát</a:t>
            </a:r>
            <a:r>
              <a:rPr lang="en-US" sz="3600" dirty="0">
                <a:solidFill>
                  <a:srgbClr val="C00000"/>
                </a:solidFill>
                <a:latin typeface="Times New Roman" panose="02020603050405020304" pitchFamily="18" charset="0"/>
                <a:cs typeface="Times New Roman" panose="02020603050405020304" pitchFamily="18" charset="0"/>
              </a:rPr>
              <a:t>  </a:t>
            </a:r>
            <a:r>
              <a:rPr lang="nl-NL" sz="3600" dirty="0">
                <a:latin typeface="Times New Roman" panose="02020603050405020304" pitchFamily="18" charset="0"/>
                <a:cs typeface="Times New Roman" panose="02020603050405020304" pitchFamily="18" charset="0"/>
              </a:rPr>
              <a:t>“Lớp chúng ta đoàn kết”.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903" y="6504447"/>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2211071"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5025" y="6137433"/>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3813491" y="3800935"/>
            <a:ext cx="6096000" cy="1077218"/>
          </a:xfrm>
          <a:prstGeom prst="rect">
            <a:avLst/>
          </a:prstGeom>
        </p:spPr>
        <p:txBody>
          <a:bodyPr>
            <a:spAutoFit/>
          </a:bodyPr>
          <a:lstStyle/>
          <a:p>
            <a:pPr lvl="0"/>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Tổng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 HĐTN : </a:t>
            </a:r>
            <a:r>
              <a:rPr lang="nl-NL" sz="3200" b="1" dirty="0">
                <a:latin typeface="Times New Roman" panose="02020603050405020304" pitchFamily="18" charset="0"/>
                <a:cs typeface="Times New Roman" panose="02020603050405020304" pitchFamily="18" charset="0"/>
              </a:rPr>
              <a:t>Món quà tặng bạn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049439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6000"/>
          </a:schemeClr>
        </a:solidFill>
        <a:effectLst/>
      </p:bgPr>
    </p:bg>
    <p:spTree>
      <p:nvGrpSpPr>
        <p:cNvPr id="1" name=""/>
        <p:cNvGrpSpPr/>
        <p:nvPr/>
      </p:nvGrpSpPr>
      <p:grpSpPr>
        <a:xfrm>
          <a:off x="0" y="0"/>
          <a:ext cx="0" cy="0"/>
          <a:chOff x="0" y="0"/>
          <a:chExt cx="0" cy="0"/>
        </a:xfrm>
      </p:grpSpPr>
      <p:sp>
        <p:nvSpPr>
          <p:cNvPr id="5" name="Oval 4"/>
          <p:cNvSpPr/>
          <p:nvPr/>
        </p:nvSpPr>
        <p:spPr>
          <a:xfrm>
            <a:off x="328773" y="1356360"/>
            <a:ext cx="3298347" cy="3657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FF00"/>
                </a:solidFill>
                <a:latin typeface="Times New Roman" pitchFamily="18" charset="0"/>
                <a:cs typeface="Times New Roman" pitchFamily="18" charset="0"/>
              </a:rPr>
              <a:t>Sinh</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hoạt</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lớp</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Tuần</a:t>
            </a:r>
            <a:r>
              <a:rPr lang="en-US" sz="4400" b="1" dirty="0">
                <a:solidFill>
                  <a:srgbClr val="FFFF00"/>
                </a:solidFill>
                <a:latin typeface="Times New Roman" pitchFamily="18" charset="0"/>
                <a:cs typeface="Times New Roman" pitchFamily="18" charset="0"/>
              </a:rPr>
              <a:t> 26: </a:t>
            </a:r>
          </a:p>
        </p:txBody>
      </p:sp>
      <p:sp>
        <p:nvSpPr>
          <p:cNvPr id="6" name="Pentagon 5"/>
          <p:cNvSpPr/>
          <p:nvPr/>
        </p:nvSpPr>
        <p:spPr>
          <a:xfrm flipH="1">
            <a:off x="3901440" y="76962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 +ND 1: </a:t>
            </a:r>
            <a:r>
              <a:rPr lang="en-US" sz="3600" b="1" dirty="0" err="1">
                <a:solidFill>
                  <a:schemeClr val="bg1"/>
                </a:solidFill>
                <a:latin typeface="Times New Roman" pitchFamily="18" charset="0"/>
                <a:cs typeface="Times New Roman" pitchFamily="18" charset="0"/>
              </a:rPr>
              <a:t>Sơ</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đua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tuần</a:t>
            </a:r>
            <a:r>
              <a:rPr lang="en-US" sz="3600" b="1" dirty="0">
                <a:solidFill>
                  <a:schemeClr val="bg1"/>
                </a:solidFill>
                <a:latin typeface="Times New Roman" pitchFamily="18" charset="0"/>
                <a:cs typeface="Times New Roman" pitchFamily="18" charset="0"/>
              </a:rPr>
              <a:t> 26.</a:t>
            </a:r>
          </a:p>
        </p:txBody>
      </p:sp>
      <p:sp>
        <p:nvSpPr>
          <p:cNvPr id="7" name="Pentagon 6"/>
          <p:cNvSpPr/>
          <p:nvPr/>
        </p:nvSpPr>
        <p:spPr>
          <a:xfrm flipH="1">
            <a:off x="3901440" y="2339340"/>
            <a:ext cx="7848600" cy="13335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 ND2: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27.</a:t>
            </a:r>
          </a:p>
        </p:txBody>
      </p:sp>
      <p:sp>
        <p:nvSpPr>
          <p:cNvPr id="8" name="Pentagon 7"/>
          <p:cNvSpPr/>
          <p:nvPr/>
        </p:nvSpPr>
        <p:spPr>
          <a:xfrm flipH="1">
            <a:off x="3901440" y="4183380"/>
            <a:ext cx="7848600" cy="1257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itchFamily="18" charset="0"/>
                <a:cs typeface="Times New Roman" pitchFamily="18" charset="0"/>
              </a:rPr>
              <a:t>+ ND3: HĐTN </a:t>
            </a:r>
            <a:r>
              <a:rPr lang="nl-NL" sz="3600" b="1" dirty="0">
                <a:latin typeface="Times New Roman" panose="02020603050405020304" pitchFamily="18" charset="0"/>
                <a:cs typeface="Times New Roman" panose="02020603050405020304" pitchFamily="18" charset="0"/>
              </a:rPr>
              <a:t>Món quà tặng bạn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503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Pentagon 3"/>
          <p:cNvSpPr/>
          <p:nvPr/>
        </p:nvSpPr>
        <p:spPr>
          <a:xfrm flipH="1">
            <a:off x="1783080" y="19431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Times New Roman" pitchFamily="18" charset="0"/>
                <a:cs typeface="Times New Roman" pitchFamily="18" charset="0"/>
              </a:rPr>
              <a:t> + HĐ 1: </a:t>
            </a:r>
            <a:r>
              <a:rPr lang="en-US" sz="4000" b="1" dirty="0" err="1">
                <a:solidFill>
                  <a:srgbClr val="FFFF00"/>
                </a:solidFill>
                <a:latin typeface="Times New Roman" pitchFamily="18" charset="0"/>
                <a:cs typeface="Times New Roman" pitchFamily="18" charset="0"/>
              </a:rPr>
              <a:t>Sơ</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kết</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thi</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đua</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tuần</a:t>
            </a:r>
            <a:r>
              <a:rPr lang="en-US" sz="4000" b="1" dirty="0">
                <a:solidFill>
                  <a:srgbClr val="FFFF00"/>
                </a:solidFill>
                <a:latin typeface="Times New Roman" pitchFamily="18" charset="0"/>
                <a:cs typeface="Times New Roman" pitchFamily="18" charset="0"/>
              </a:rPr>
              <a:t> 26.</a:t>
            </a:r>
          </a:p>
        </p:txBody>
      </p:sp>
      <p:sp>
        <p:nvSpPr>
          <p:cNvPr id="7" name="Rectangle 6"/>
          <p:cNvSpPr/>
          <p:nvPr/>
        </p:nvSpPr>
        <p:spPr>
          <a:xfrm>
            <a:off x="3535680" y="4085868"/>
            <a:ext cx="5382768" cy="523220"/>
          </a:xfrm>
          <a:prstGeom prst="rect">
            <a:avLst/>
          </a:prstGeom>
        </p:spPr>
        <p:txBody>
          <a:bodyPr wrap="square">
            <a:spAutoFit/>
          </a:bodyPr>
          <a:lstStyle/>
          <a:p>
            <a:pPr algn="just"/>
            <a:r>
              <a:rPr lang="en-US" sz="2800" b="1" dirty="0">
                <a:solidFill>
                  <a:srgbClr val="002060"/>
                </a:solidFill>
                <a:latin typeface="Times New Roman" pitchFamily="18" charset="0"/>
                <a:cs typeface="Times New Roman" pitchFamily="18" charset="0"/>
              </a:rPr>
              <a:t>(LỚP TRƯỞNG ĐIỀU HÀNH)</a:t>
            </a:r>
          </a:p>
        </p:txBody>
      </p:sp>
    </p:spTree>
    <p:extLst>
      <p:ext uri="{BB962C8B-B14F-4D97-AF65-F5344CB8AC3E}">
        <p14:creationId xmlns:p14="http://schemas.microsoft.com/office/powerpoint/2010/main" val="28716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716280" y="190500"/>
            <a:ext cx="10652760" cy="13335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 HĐ 2: </a:t>
            </a:r>
            <a:r>
              <a:rPr lang="en-US" sz="3600" b="1" dirty="0" err="1">
                <a:latin typeface="Times New Roman" pitchFamily="18" charset="0"/>
                <a:cs typeface="Times New Roman" pitchFamily="18" charset="0"/>
              </a:rPr>
              <a:t>Triển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tuần</a:t>
            </a:r>
            <a:r>
              <a:rPr lang="en-US" sz="3600" b="1" dirty="0">
                <a:latin typeface="Times New Roman" pitchFamily="18" charset="0"/>
                <a:cs typeface="Times New Roman" pitchFamily="18" charset="0"/>
              </a:rPr>
              <a:t> 27.</a:t>
            </a:r>
          </a:p>
        </p:txBody>
      </p:sp>
      <p:sp>
        <p:nvSpPr>
          <p:cNvPr id="5" name="Rectangle 4"/>
          <p:cNvSpPr/>
          <p:nvPr/>
        </p:nvSpPr>
        <p:spPr>
          <a:xfrm>
            <a:off x="914400" y="2274838"/>
            <a:ext cx="10765536" cy="3539430"/>
          </a:xfrm>
          <a:prstGeom prst="rect">
            <a:avLst/>
          </a:prstGeom>
        </p:spPr>
        <p:txBody>
          <a:bodyPr wrap="square">
            <a:spAutoFit/>
          </a:bodyPr>
          <a:lstStyle/>
          <a:p>
            <a:pPr marL="457200" indent="-457200" algn="just">
              <a:buFontTx/>
              <a:buChar char="-"/>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đua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p>
          <a:p>
            <a:pPr marL="457200" indent="-457200" algn="just">
              <a:buFontTx/>
              <a:buChar char="-"/>
            </a:pP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hoạt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dưới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cờ</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Tuần</a:t>
            </a:r>
            <a:r>
              <a:rPr lang="en-US" sz="2800" b="1" dirty="0">
                <a:solidFill>
                  <a:srgbClr val="002060"/>
                </a:solidFill>
                <a:latin typeface="Times New Roman" pitchFamily="18" charset="0"/>
                <a:cs typeface="Times New Roman" pitchFamily="18" charset="0"/>
              </a:rPr>
              <a:t> 27  : </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Câu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chuyện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về</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lòng</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nhân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ái</a:t>
            </a:r>
            <a:r>
              <a:rPr lang="en-US" sz="2800" b="1" dirty="0">
                <a:solidFill>
                  <a:schemeClr val="tx2">
                    <a:lumMod val="75000"/>
                  </a:schemeClr>
                </a:solidFill>
                <a:latin typeface="Times New Roman" pitchFamily="18" charset="0"/>
                <a:cs typeface="Times New Roman" pitchFamily="18" charset="0"/>
              </a:rPr>
              <a:t>”</a:t>
            </a:r>
          </a:p>
          <a:p>
            <a:pPr marL="457200" indent="-457200" algn="just">
              <a:buFontTx/>
              <a:buChar char="-"/>
            </a:pP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nội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lớp</a:t>
            </a: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err="1">
                <a:solidFill>
                  <a:srgbClr val="002060"/>
                </a:solidFill>
                <a:latin typeface="Times New Roman" pitchFamily="18" charset="0"/>
                <a:cs typeface="Times New Roman" pitchFamily="18" charset="0"/>
              </a:rPr>
              <a:t>Giữ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vệ</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chung</a:t>
            </a:r>
            <a:r>
              <a:rPr lang="en-US" sz="2800" b="1" dirty="0">
                <a:solidFill>
                  <a:srgbClr val="002060"/>
                </a:solidFill>
                <a:latin typeface="Times New Roman" pitchFamily="18" charset="0"/>
                <a:cs typeface="Times New Roman" pitchFamily="18" charset="0"/>
              </a:rPr>
              <a:t>…</a:t>
            </a:r>
          </a:p>
          <a:p>
            <a:pPr marL="457200" indent="-457200" algn="just">
              <a:buFontTx/>
              <a:buChar char="-"/>
            </a:pP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múa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a:solidFill>
                  <a:srgbClr val="002060"/>
                </a:solidFill>
                <a:latin typeface="Times New Roman" pitchFamily="18" charset="0"/>
                <a:cs typeface="Times New Roman" pitchFamily="18" charset="0"/>
              </a:rPr>
              <a:t>……………………….</a:t>
            </a:r>
          </a:p>
          <a:p>
            <a:pPr marL="457200" indent="-457200" algn="just">
              <a:buFontTx/>
              <a:buChar char="-"/>
            </a:pP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a:solidFill>
                  <a:srgbClr val="002060"/>
                </a:solidFill>
                <a:latin typeface="Times New Roman" pitchFamily="18" charset="0"/>
                <a:cs typeface="Times New Roman" pitchFamily="18" charset="0"/>
              </a:rPr>
              <a:t>(HS </a:t>
            </a:r>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luận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3276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577658" y="1844351"/>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a:solidFill>
                  <a:schemeClr val="hlink"/>
                </a:solidFill>
                <a:latin typeface="Times New Roman" panose="02020603050405020304" pitchFamily="18" charset="0"/>
              </a:rPr>
              <a:t>Thực</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hiện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kế</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hoạch</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Món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quà</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tặng</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60" y="0"/>
            <a:ext cx="7292597" cy="13719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51" y="2589088"/>
            <a:ext cx="4802367" cy="3565132"/>
          </a:xfrm>
          <a:prstGeom prst="rect">
            <a:avLst/>
          </a:prstGeom>
        </p:spPr>
      </p:pic>
      <p:sp>
        <p:nvSpPr>
          <p:cNvPr id="4" name="TextBox 3"/>
          <p:cNvSpPr txBox="1"/>
          <p:nvPr/>
        </p:nvSpPr>
        <p:spPr>
          <a:xfrm>
            <a:off x="962332" y="2589088"/>
            <a:ext cx="5435029"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98408" y="3641601"/>
            <a:ext cx="5680698" cy="1384995"/>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Phân loại quần áo theo mùa đông/ hè cho vào các túi khác nhau đóng gói sách vở, đồ chơi,…cẩn thận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6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74659" y="996593"/>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a:solidFill>
                  <a:schemeClr val="hlink"/>
                </a:solidFill>
                <a:latin typeface="Times New Roman" panose="02020603050405020304" pitchFamily="18" charset="0"/>
              </a:rPr>
              <a:t>Thực</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hiện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kế</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hoạch</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Món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quà</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tặng</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59" y="0"/>
            <a:ext cx="7292597" cy="9965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618" y="2589088"/>
            <a:ext cx="4376792" cy="4268912"/>
          </a:xfrm>
          <a:prstGeom prst="rect">
            <a:avLst/>
          </a:prstGeom>
        </p:spPr>
      </p:pic>
      <p:sp>
        <p:nvSpPr>
          <p:cNvPr id="6" name="TextBox 5"/>
          <p:cNvSpPr txBox="1"/>
          <p:nvPr/>
        </p:nvSpPr>
        <p:spPr>
          <a:xfrm>
            <a:off x="-216786" y="1681147"/>
            <a:ext cx="818850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gửi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6934" y="2327478"/>
            <a:ext cx="6901063" cy="3970318"/>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Mình là: ……………….. mình có một vài món quà nhỏ gửi tặng đến cho các cậu. Đó là quần áo, đồ chơi, sách vở còn rất mới mà mình không dùng tới nữa. Mình biết nó không quá to lớn nhưng sẽ giúp đỡ được các cậu phần nào mong các cậu sẽ vượt qua khoảng thời gian khó khăn này và luôn lạc quan mỉm cười nhé. Bọn mình cũng như mọi người sẽ luôn kề vai bên các cậu.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7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11706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00672" y="1177288"/>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2" y="1957359"/>
            <a:ext cx="12257125" cy="3960556"/>
          </a:xfrm>
          <a:prstGeom prst="rect">
            <a:avLst/>
          </a:prstGeom>
        </p:spPr>
      </p:pic>
      <p:sp>
        <p:nvSpPr>
          <p:cNvPr id="3" name="TextBox 2"/>
          <p:cNvSpPr txBox="1"/>
          <p:nvPr/>
        </p:nvSpPr>
        <p:spPr>
          <a:xfrm>
            <a:off x="331868" y="6027374"/>
            <a:ext cx="11794732" cy="954107"/>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Sắm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chia </a:t>
            </a:r>
            <a:r>
              <a:rPr lang="en-US" sz="2800" dirty="0" err="1">
                <a:solidFill>
                  <a:srgbClr val="C00000"/>
                </a:solidFill>
                <a:latin typeface="Times New Roman" panose="02020603050405020304" pitchFamily="18" charset="0"/>
                <a:cs typeface="Times New Roman" panose="02020603050405020304" pitchFamily="18" charset="0"/>
              </a:rPr>
              <a:t>sẻ</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điệp</a:t>
            </a:r>
            <a:r>
              <a:rPr lang="en-US" sz="2800" dirty="0">
                <a:solidFill>
                  <a:srgbClr val="C00000"/>
                </a:solidFill>
                <a:latin typeface="Times New Roman" panose="02020603050405020304" pitchFamily="18" charset="0"/>
                <a:cs typeface="Times New Roman" panose="02020603050405020304" pitchFamily="18" charset="0"/>
              </a:rPr>
              <a:t>. Ai </a:t>
            </a:r>
            <a:r>
              <a:rPr lang="en-US" sz="2800" dirty="0" err="1">
                <a:solidFill>
                  <a:srgbClr val="C00000"/>
                </a:solidFill>
                <a:latin typeface="Times New Roman" panose="02020603050405020304" pitchFamily="18" charset="0"/>
                <a:cs typeface="Times New Roman" panose="02020603050405020304" pitchFamily="18" charset="0"/>
              </a:rPr>
              <a:t>cũng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tặng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mọi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người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món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quà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cuộc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tốt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đẹp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hơn</a:t>
            </a:r>
            <a:r>
              <a:rPr lang="en-US" sz="28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2709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641</Words>
  <Application>Microsoft Office PowerPoint</Application>
  <PresentationFormat>Widescreen</PresentationFormat>
  <Paragraphs>54</Paragraphs>
  <Slides>14</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Mai</dc:creator>
  <cp:lastModifiedBy>PC</cp:lastModifiedBy>
  <cp:revision>88</cp:revision>
  <dcterms:created xsi:type="dcterms:W3CDTF">2020-10-13T03:16:56Z</dcterms:created>
  <dcterms:modified xsi:type="dcterms:W3CDTF">2024-02-22T05:49:10Z</dcterms:modified>
</cp:coreProperties>
</file>